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9" r:id="rId8"/>
    <p:sldId id="262" r:id="rId9"/>
    <p:sldId id="265" r:id="rId10"/>
    <p:sldId id="264" r:id="rId11"/>
    <p:sldId id="266" r:id="rId12"/>
    <p:sldId id="261" r:id="rId13"/>
    <p:sldId id="268" r:id="rId14"/>
    <p:sldId id="270" r:id="rId15"/>
    <p:sldId id="267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66" autoAdjust="0"/>
    <p:restoredTop sz="94660"/>
  </p:normalViewPr>
  <p:slideViewPr>
    <p:cSldViewPr>
      <p:cViewPr>
        <p:scale>
          <a:sx n="85" d="100"/>
          <a:sy n="85" d="100"/>
        </p:scale>
        <p:origin x="-912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C6DF-FD21-45DD-82B6-B8A701362B54}" type="datetimeFigureOut">
              <a:rPr lang="ar-IQ" smtClean="0"/>
              <a:pPr/>
              <a:t>05/08/1443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89A61-506C-4E2A-8F65-733826ABFDB5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 المادة الوراثية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>
                <a:solidFill>
                  <a:schemeClr val="accent5"/>
                </a:solidFill>
              </a:rPr>
              <a:t>د.حسنه عامر </a:t>
            </a:r>
            <a:r>
              <a:rPr lang="ar-IQ" dirty="0" err="1">
                <a:solidFill>
                  <a:schemeClr val="accent5"/>
                </a:solidFill>
              </a:rPr>
              <a:t>مهوس</a:t>
            </a:r>
            <a:r>
              <a:rPr lang="ar-IQ" dirty="0">
                <a:solidFill>
                  <a:schemeClr val="accent5"/>
                </a:solidFill>
              </a:rPr>
              <a:t>- كلية تربية </a:t>
            </a:r>
            <a:r>
              <a:rPr lang="ar-IQ" dirty="0" err="1">
                <a:solidFill>
                  <a:schemeClr val="accent5"/>
                </a:solidFill>
              </a:rPr>
              <a:t>القرنة</a:t>
            </a:r>
            <a:r>
              <a:rPr lang="ar-IQ" dirty="0">
                <a:solidFill>
                  <a:schemeClr val="accent5"/>
                </a:solidFill>
              </a:rPr>
              <a:t>-</a:t>
            </a:r>
          </a:p>
          <a:p>
            <a:r>
              <a:rPr lang="ar-IQ" dirty="0">
                <a:solidFill>
                  <a:schemeClr val="accent5"/>
                </a:solidFill>
              </a:rPr>
              <a:t>جامعة البصرة</a:t>
            </a: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 rot="3717964">
            <a:off x="-768462" y="3365580"/>
            <a:ext cx="3427442" cy="1417589"/>
            <a:chOff x="48" y="2466"/>
            <a:chExt cx="2544" cy="1806"/>
          </a:xfrm>
        </p:grpSpPr>
        <p:pic>
          <p:nvPicPr>
            <p:cNvPr id="5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 b="11250"/>
            <a:stretch>
              <a:fillRect/>
            </a:stretch>
          </p:blipFill>
          <p:spPr bwMode="auto">
            <a:xfrm>
              <a:off x="48" y="2466"/>
              <a:ext cx="2544" cy="1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30"/>
            <p:cNvSpPr>
              <a:spLocks noChangeArrowheads="1"/>
            </p:cNvSpPr>
            <p:nvPr/>
          </p:nvSpPr>
          <p:spPr bwMode="auto">
            <a:xfrm>
              <a:off x="672" y="2640"/>
              <a:ext cx="1200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 dirty="0"/>
            </a:p>
          </p:txBody>
        </p:sp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1200" y="2832"/>
              <a:ext cx="1152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 dirty="0"/>
            </a:p>
          </p:txBody>
        </p:sp>
        <p:sp>
          <p:nvSpPr>
            <p:cNvPr id="8" name="Rectangle 32"/>
            <p:cNvSpPr>
              <a:spLocks noChangeArrowheads="1"/>
            </p:cNvSpPr>
            <p:nvPr/>
          </p:nvSpPr>
          <p:spPr bwMode="auto">
            <a:xfrm>
              <a:off x="2112" y="3072"/>
              <a:ext cx="432" cy="4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كيفية </a:t>
            </a:r>
            <a:r>
              <a:rPr lang="ar-IQ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تكوين شريط الحامض النووي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just"/>
            <a:r>
              <a:rPr lang="ar-IQ" dirty="0"/>
              <a:t>يتألف كل شريط من ارتباط عدد كبير من النيوكليوتيدات عن طريق:</a:t>
            </a:r>
          </a:p>
          <a:p>
            <a:pPr algn="just"/>
            <a:r>
              <a:rPr lang="ar-IQ" dirty="0"/>
              <a:t> ارتباط  مجموعة </a:t>
            </a:r>
            <a:r>
              <a:rPr lang="ar-IQ" dirty="0" err="1"/>
              <a:t>الهيدروكسيل</a:t>
            </a:r>
            <a:r>
              <a:rPr lang="ar-IQ" dirty="0"/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من ذرة الكاربون رقم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3´ </a:t>
            </a:r>
            <a:r>
              <a:rPr lang="ar-IQ" dirty="0"/>
              <a:t> من السكر الخماسي في </a:t>
            </a:r>
            <a:r>
              <a:rPr lang="ar-IQ" dirty="0" err="1"/>
              <a:t>نيوكليوتيدة</a:t>
            </a:r>
            <a:r>
              <a:rPr lang="ar-IQ" dirty="0"/>
              <a:t> مع </a:t>
            </a:r>
            <a:r>
              <a:rPr lang="ar-IQ" dirty="0" err="1"/>
              <a:t>جزيئة</a:t>
            </a:r>
            <a:r>
              <a:rPr lang="ar-IQ" dirty="0"/>
              <a:t> الفوسفات المرتبطة </a:t>
            </a:r>
            <a:r>
              <a:rPr lang="ar-IQ" altLang="en-US" dirty="0"/>
              <a:t>بذرة الكربون رقم </a:t>
            </a:r>
            <a:r>
              <a:rPr lang="en-US" altLang="en-US" dirty="0"/>
              <a:t> 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en-US" altLang="en-US" dirty="0"/>
              <a:t> </a:t>
            </a:r>
            <a:r>
              <a:rPr lang="ar-IQ" altLang="en-US" dirty="0"/>
              <a:t> من النيوكليوتيدة التي تحتها , وهكذا ....</a:t>
            </a:r>
          </a:p>
          <a:p>
            <a:r>
              <a:rPr lang="ar-IQ" altLang="en-US" dirty="0"/>
              <a:t>ينتهي كل شريط بنهايتين حرة احدهما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ar-IQ" altLang="en-US" dirty="0"/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 -</a:t>
            </a:r>
            <a:r>
              <a:rPr lang="ar-IQ" altLang="en-US" dirty="0"/>
              <a:t> والأخرى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3´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-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  <a:endParaRPr lang="ar-IQ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82800" t="7285" b="14934"/>
          <a:stretch>
            <a:fillRect/>
          </a:stretch>
        </p:blipFill>
        <p:spPr bwMode="auto">
          <a:xfrm rot="16200000">
            <a:off x="3959932" y="3032956"/>
            <a:ext cx="14401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899592" y="573325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P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596336" y="573325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3´ 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OH</a:t>
            </a:r>
            <a:endParaRPr lang="ar-IQ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تكوين شريطا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90000"/>
              </a:lnSpc>
            </a:pPr>
            <a:r>
              <a:rPr lang="ar-IQ" dirty="0"/>
              <a:t>يرتبط كل شريط مع الشريط المقابل بواسطة الأواصر الهيدروجينية بين القواعد </a:t>
            </a:r>
            <a:r>
              <a:rPr lang="ar-IQ" dirty="0" err="1"/>
              <a:t>النتروجينية</a:t>
            </a:r>
            <a:r>
              <a:rPr lang="ar-IQ" dirty="0"/>
              <a:t>  بحسب قاعدة الازدواج القاعدي </a:t>
            </a:r>
            <a:r>
              <a:rPr lang="en-US" dirty="0"/>
              <a:t>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 pairing </a:t>
            </a:r>
            <a:r>
              <a:rPr lang="ar-IQ" dirty="0"/>
              <a:t>: </a:t>
            </a:r>
            <a:r>
              <a:rPr lang="ar-IQ" dirty="0" err="1"/>
              <a:t>بيورين</a:t>
            </a:r>
            <a:r>
              <a:rPr lang="ar-IQ" dirty="0"/>
              <a:t> مع </a:t>
            </a:r>
            <a:r>
              <a:rPr lang="ar-IQ" dirty="0" err="1"/>
              <a:t>بايريميدين</a:t>
            </a:r>
            <a:r>
              <a:rPr lang="ar-IQ" dirty="0"/>
              <a:t> </a:t>
            </a:r>
            <a:r>
              <a:rPr lang="en-US" altLang="en-US" dirty="0" err="1"/>
              <a:t>purine</a:t>
            </a:r>
            <a:r>
              <a:rPr lang="en-US" altLang="en-US" dirty="0"/>
              <a:t> :: </a:t>
            </a:r>
            <a:r>
              <a:rPr lang="en-US" altLang="en-US" dirty="0" err="1"/>
              <a:t>pyrimidine</a:t>
            </a:r>
            <a:endParaRPr lang="en-US" altLang="en-US" dirty="0"/>
          </a:p>
          <a:p>
            <a:pPr marL="342900" lvl="2" indent="-342900" algn="just"/>
            <a:r>
              <a:rPr lang="ar-IQ" sz="3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الادنين</a:t>
            </a:r>
            <a:r>
              <a:rPr lang="ar-IQ" sz="3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3400" u="sng" dirty="0">
                <a:solidFill>
                  <a:srgbClr val="CC0000"/>
                </a:solidFill>
              </a:rPr>
              <a:t>adenine (A)</a:t>
            </a:r>
            <a:r>
              <a:rPr lang="ar-IQ" altLang="en-US" sz="3400" u="sng" dirty="0">
                <a:solidFill>
                  <a:srgbClr val="CC0000"/>
                </a:solidFill>
              </a:rPr>
              <a:t> </a:t>
            </a:r>
            <a:r>
              <a:rPr lang="ar-IQ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والثايمين</a:t>
            </a: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3600" u="sng" dirty="0">
                <a:solidFill>
                  <a:srgbClr val="CC0000"/>
                </a:solidFill>
              </a:rPr>
              <a:t>thymine (T)</a:t>
            </a:r>
            <a:endParaRPr lang="en-US" altLang="en-US" sz="3400" u="sng" dirty="0">
              <a:solidFill>
                <a:srgbClr val="CC0000"/>
              </a:solidFill>
            </a:endParaRPr>
          </a:p>
          <a:p>
            <a:pPr lvl="2" algn="just"/>
            <a:r>
              <a:rPr lang="en-US" altLang="en-US" sz="2800" u="sng" dirty="0">
                <a:solidFill>
                  <a:srgbClr val="CC0000"/>
                </a:solidFill>
              </a:rPr>
              <a:t>A :: T</a:t>
            </a:r>
            <a:r>
              <a:rPr lang="ar-IQ" altLang="en-US" sz="2800" u="sng" dirty="0">
                <a:solidFill>
                  <a:srgbClr val="CC0000"/>
                </a:solidFill>
              </a:rPr>
              <a:t> </a:t>
            </a:r>
            <a:r>
              <a:rPr lang="en-US" altLang="en-US" sz="2800" u="sng" dirty="0">
                <a:solidFill>
                  <a:srgbClr val="CC0000"/>
                </a:solidFill>
              </a:rPr>
              <a:t>  </a:t>
            </a:r>
            <a:r>
              <a:rPr lang="ar-IQ" altLang="en-US" u="sng" dirty="0" err="1">
                <a:solidFill>
                  <a:srgbClr val="CC0000"/>
                </a:solidFill>
              </a:rPr>
              <a:t>اصرتان</a:t>
            </a:r>
            <a:r>
              <a:rPr lang="ar-IQ" altLang="en-US" u="sng" dirty="0">
                <a:solidFill>
                  <a:srgbClr val="CC0000"/>
                </a:solidFill>
              </a:rPr>
              <a:t> هيدروجينية </a:t>
            </a:r>
            <a:r>
              <a:rPr lang="en-US" altLang="en-US" dirty="0"/>
              <a:t>2 H bonds </a:t>
            </a:r>
            <a:endParaRPr lang="en-US" altLang="en-US" u="sng" dirty="0">
              <a:solidFill>
                <a:srgbClr val="CC0000"/>
              </a:solidFill>
            </a:endParaRPr>
          </a:p>
          <a:p>
            <a:pPr marL="342900" lvl="2" indent="-342900" algn="just"/>
            <a:r>
              <a:rPr lang="ar-IQ" sz="3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والجوانين</a:t>
            </a:r>
            <a:r>
              <a:rPr lang="ar-IQ" sz="3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3400" u="sng" dirty="0">
                <a:solidFill>
                  <a:srgbClr val="CC0000"/>
                </a:solidFill>
              </a:rPr>
              <a:t>guanine (G)</a:t>
            </a:r>
            <a:r>
              <a:rPr lang="en-US" altLang="en-US" sz="3400" dirty="0"/>
              <a:t> </a:t>
            </a:r>
            <a:r>
              <a:rPr lang="ar-IQ" altLang="en-US" sz="3400" dirty="0"/>
              <a:t> </a:t>
            </a:r>
            <a:r>
              <a:rPr lang="ar-IQ" altLang="en-US" sz="3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IQ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السايتوسين</a:t>
            </a: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3600" u="sng" dirty="0">
                <a:solidFill>
                  <a:srgbClr val="CC0000"/>
                </a:solidFill>
              </a:rPr>
              <a:t>cytosine (C</a:t>
            </a:r>
            <a:r>
              <a:rPr lang="en-US" altLang="en-US" sz="3400" u="sng" dirty="0">
                <a:solidFill>
                  <a:srgbClr val="CC0000"/>
                </a:solidFill>
              </a:rPr>
              <a:t> 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u="sng" dirty="0">
                <a:solidFill>
                  <a:srgbClr val="CC0000"/>
                </a:solidFill>
              </a:rPr>
              <a:t>G :: C</a:t>
            </a:r>
            <a:r>
              <a:rPr lang="ar-IQ" altLang="en-US" u="sng" dirty="0">
                <a:solidFill>
                  <a:srgbClr val="CC0000"/>
                </a:solidFill>
              </a:rPr>
              <a:t>   ثلاثة أواصر هيدروجينية  </a:t>
            </a:r>
            <a:r>
              <a:rPr lang="en-US" altLang="en-US" sz="2600" dirty="0"/>
              <a:t>3 H bonds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شريط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endParaRPr lang="ar-IQ" dirty="0"/>
          </a:p>
        </p:txBody>
      </p:sp>
      <p:pic>
        <p:nvPicPr>
          <p:cNvPr id="5" name="Picture 1028"/>
          <p:cNvPicPr>
            <a:picLocks noChangeAspect="1" noChangeArrowheads="1"/>
          </p:cNvPicPr>
          <p:nvPr/>
        </p:nvPicPr>
        <p:blipFill>
          <a:blip r:embed="rId2" cstate="print"/>
          <a:srcRect l="28799" r="27000" b="15894"/>
          <a:stretch>
            <a:fillRect/>
          </a:stretch>
        </p:blipFill>
        <p:spPr bwMode="auto">
          <a:xfrm>
            <a:off x="467544" y="1340768"/>
            <a:ext cx="8676456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ابرز مميزات شريطي </a:t>
            </a:r>
            <a:r>
              <a:rPr lang="ar-IQ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</a:t>
            </a: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b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DNA</a:t>
            </a: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Features of</a:t>
            </a:r>
            <a:endParaRPr lang="ar-IQ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القطبية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polarity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يمتلك كل شريط نهايتين حرة تمثل قطباه  احدهما  تسمى النهاية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P-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والأخرى النهاية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3´</a:t>
            </a:r>
            <a:r>
              <a:rPr lang="ar-IQ" dirty="0"/>
              <a:t>-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الازدواج القاعدي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:base pairing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ترتبط القواعد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النتروجينية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كل شريط بقواعد الشريط الأخر بأواصر هيدروجينية .   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التكاملية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complementary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كل شريط يكون متمما للشريط الذي يقابله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اي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ان</a:t>
            </a:r>
            <a:r>
              <a:rPr lang="ar-IQ" dirty="0"/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دائما يقابلها </a:t>
            </a:r>
            <a:r>
              <a:rPr lang="ar-IQ" dirty="0" err="1"/>
              <a:t>او</a:t>
            </a:r>
            <a:r>
              <a:rPr lang="ar-IQ" dirty="0"/>
              <a:t> ترتبط مع  </a:t>
            </a:r>
            <a:r>
              <a:rPr lang="en-US" dirty="0"/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 ::: C</a:t>
            </a:r>
            <a:r>
              <a:rPr lang="ar-IQ" altLang="en-US" dirty="0">
                <a:solidFill>
                  <a:srgbClr val="CC0000"/>
                </a:solidFill>
              </a:rPr>
              <a:t>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ar-IQ" altLang="en-US" dirty="0">
                <a:solidFill>
                  <a:srgbClr val="CC0000"/>
                </a:solidFill>
              </a:rPr>
              <a:t> ,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IQ" dirty="0"/>
              <a:t>ان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ar-IQ" dirty="0"/>
              <a:t> دائما يقابلها </a:t>
            </a:r>
            <a:r>
              <a:rPr lang="ar-IQ" dirty="0" err="1"/>
              <a:t>او</a:t>
            </a:r>
            <a:r>
              <a:rPr lang="ar-IQ" dirty="0"/>
              <a:t> ترتبط مع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ar-IQ" altLang="en-US" dirty="0">
                <a:solidFill>
                  <a:srgbClr val="CC0000"/>
                </a:solidFill>
              </a:rPr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:: T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) .</a:t>
            </a:r>
            <a:endParaRPr lang="ar-IQ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التضاد بالتوازي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antiparall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dirty="0"/>
              <a:t>: كل شريط يوازي الشريط الأخر ولكن بالمقلوب </a:t>
            </a:r>
            <a:r>
              <a:rPr lang="ar-IQ" dirty="0" err="1"/>
              <a:t>اي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النهاية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P-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ar-IQ" dirty="0"/>
              <a:t> بالشريط الأول تقابلها النهاية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3´</a:t>
            </a:r>
            <a:r>
              <a:rPr lang="ar-IQ" dirty="0"/>
              <a:t>-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OH</a:t>
            </a:r>
            <a:r>
              <a:rPr lang="ar-IQ" dirty="0"/>
              <a:t> في الشريط الأخر والعكس صحيح .</a:t>
            </a:r>
          </a:p>
          <a:p>
            <a:pPr algn="just"/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يكون الشريطان بشكل حلزون مزدوج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double helix </a:t>
            </a:r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ar-IQ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فك الالتحام واعادة الالتحام </a:t>
            </a:r>
            <a:r>
              <a:rPr lang="ar-IQ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للاواصر الهيدروجينية.</a:t>
            </a:r>
            <a:endParaRPr lang="ar-IQ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شريط الحامض النووي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RNA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 ابرز سمات الحامض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RNA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هي :</a:t>
            </a:r>
          </a:p>
          <a:p>
            <a:pPr algn="just"/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يحتوي على السكر الخماسي </a:t>
            </a:r>
            <a:r>
              <a:rPr lang="ar-IQ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الرايبوزي</a:t>
            </a:r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</a:t>
            </a:r>
          </a:p>
          <a:p>
            <a:pPr algn="just"/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مؤلف من شريط واحد من </a:t>
            </a:r>
            <a:r>
              <a:rPr lang="ar-IQ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النيوكليوتيدات</a:t>
            </a:r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.</a:t>
            </a:r>
          </a:p>
          <a:p>
            <a:pPr algn="just"/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يحتوي على القواعد </a:t>
            </a:r>
            <a:r>
              <a:rPr lang="ar-IQ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النتروجينية</a:t>
            </a:r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G,C,A</a:t>
            </a:r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وعلى قاعدة </a:t>
            </a:r>
            <a:r>
              <a:rPr lang="ar-IQ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اليوراسيل</a:t>
            </a:r>
            <a:r>
              <a: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 </a:t>
            </a:r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والتي تزدوج مع الأدنين بدلا من </a:t>
            </a:r>
            <a:r>
              <a:rPr lang="ar-IQ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الثايمين</a:t>
            </a:r>
            <a:r>
              <a:rPr lang="ar-IQ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ar-IQ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/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يتواجد بعدة أنواع 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 الأحماض النووية 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DNA, RNA</a:t>
            </a:r>
            <a:endParaRPr lang="ar-IQ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 descr="D:\what-are-the-key-differences-between-dna-and-rna-296719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7992887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1">
              <a:spcBef>
                <a:spcPct val="0"/>
              </a:spcBef>
            </a:pPr>
            <a: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خصائص المادة الوراثية</a:t>
            </a:r>
            <a:br>
              <a:rPr lang="ar-IQ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genetic material features</a:t>
            </a:r>
            <a:endParaRPr lang="ar-IQ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لا بد أن تمتلك المادة الوراثية الخصائص التالية : </a:t>
            </a:r>
            <a:endParaRPr lang="en-US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1" indent="-342900"/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خزن المعلومات الوراثية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stores information</a:t>
            </a:r>
            <a:endParaRPr lang="ar-IQ" altLang="en-US" dirty="0">
              <a:solidFill>
                <a:srgbClr val="CC0000"/>
              </a:solidFill>
            </a:endParaRPr>
          </a:p>
          <a:p>
            <a:pPr marL="342900" lvl="1" indent="-342900"/>
            <a:r>
              <a:rPr lang="ar-IQ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نقل المعلومات الوراثية من جيل الى اخر </a:t>
            </a: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transfers information</a:t>
            </a:r>
          </a:p>
          <a:p>
            <a:pPr marL="342900" lvl="1" indent="-342900"/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التعبير عن نفسها بإظهار الصفات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 expression</a:t>
            </a:r>
          </a:p>
          <a:p>
            <a:pPr marL="342900" lvl="4" indent="-342900">
              <a:buNone/>
            </a:pPr>
            <a:r>
              <a:rPr lang="ar-IQ" altLang="en-US" sz="2400" dirty="0"/>
              <a:t> </a:t>
            </a: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 </a:t>
            </a: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 pitchFamily="18" charset="2"/>
              </a:rPr>
              <a:t> </a:t>
            </a: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RNA </a:t>
            </a: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 pitchFamily="18" charset="2"/>
              </a:rPr>
              <a:t> </a:t>
            </a: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proteins</a:t>
            </a: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 pitchFamily="18" charset="2"/>
              </a:rPr>
              <a:t>  Trait                     </a:t>
            </a:r>
          </a:p>
          <a:p>
            <a:pPr marL="342900" lvl="4" indent="-342900">
              <a:buNone/>
            </a:pPr>
            <a:r>
              <a:rPr lang="en-US" altLang="en-US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Symbol" pitchFamily="18" charset="2"/>
              </a:rPr>
              <a:t>       </a:t>
            </a:r>
            <a:endParaRPr lang="ar-IQ" alt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sym typeface="Symbol" pitchFamily="18" charset="2"/>
            </a:endParaRPr>
          </a:p>
          <a:p>
            <a:pPr marL="342900" lvl="4" indent="-342900">
              <a:buNone/>
            </a:pPr>
            <a:r>
              <a:rPr lang="ar-IQ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 pitchFamily="18" charset="2"/>
              </a:rPr>
              <a:t>- القدرة على التغيير  و الطفور </a:t>
            </a:r>
            <a:r>
              <a:rPr lang="en-US" alt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Symbol" pitchFamily="18" charset="2"/>
              </a:rPr>
              <a:t>mutation and recombination </a:t>
            </a:r>
            <a:endParaRPr lang="en-US" altLang="en-US" sz="2400" dirty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الأحماض النووية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Nucleic Acids</a:t>
            </a:r>
            <a:r>
              <a:rPr lang="en-US" altLang="en-US" dirty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ar-IQ" altLang="en-US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يوجد نوعان من الأحماض النووية </a:t>
            </a:r>
          </a:p>
          <a:p>
            <a:pPr lvl="1"/>
            <a:r>
              <a:rPr lang="ar-IQ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الحامض النووي الرايبوزي 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RNA </a:t>
            </a:r>
            <a:r>
              <a:rPr lang="ar-IQ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(RNA) 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ribonucleic acid</a:t>
            </a:r>
          </a:p>
          <a:p>
            <a:pPr lvl="1"/>
            <a:r>
              <a:rPr lang="ar-IQ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الحامض النووي الرايبوزي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IQ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منقوص الأوكسجين 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deoxyribonucleic acid</a:t>
            </a:r>
            <a:r>
              <a:rPr lang="en-US" altLang="en-US" dirty="0"/>
              <a:t>( 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DNA</a:t>
            </a:r>
            <a:r>
              <a:rPr lang="en-US" altLang="en-US" dirty="0"/>
              <a:t> 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ar-IQ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التركيب </a:t>
            </a:r>
            <a:r>
              <a:rPr lang="en-US" alt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Structure</a:t>
            </a:r>
            <a:r>
              <a:rPr lang="en-US" altLang="en-US" dirty="0"/>
              <a:t> </a:t>
            </a:r>
          </a:p>
          <a:p>
            <a:pPr marL="342900" lvl="1" indent="-342900">
              <a:buNone/>
            </a:pPr>
            <a:r>
              <a:rPr lang="ar-IQ" altLang="en-US" dirty="0"/>
              <a:t>تتألف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الأحماض النووية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من وحدات بنائية أولية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monomers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تدعى 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nucleotides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3" algn="ctr" rtl="1">
              <a:spcBef>
                <a:spcPct val="0"/>
              </a:spcBef>
            </a:pP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النيوكليوتيدات 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Nucleotides</a:t>
            </a:r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ar-IQ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lvl="3">
              <a:buNone/>
            </a:pPr>
            <a:r>
              <a:rPr lang="ar-IQ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</a:t>
            </a:r>
            <a:r>
              <a:rPr lang="ar-IQ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النيوكليوتيدات  </a:t>
            </a:r>
            <a:r>
              <a:rPr lang="ar-IQ" alt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 ثلاث أجزاء رئيسية هي :</a:t>
            </a:r>
          </a:p>
          <a:p>
            <a:pPr lvl="1"/>
            <a:r>
              <a:rPr lang="ar-IQ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قاعدة نتروحينية 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nitrogen base</a:t>
            </a:r>
            <a:endParaRPr lang="en-US" altLang="en-US" sz="4000" dirty="0"/>
          </a:p>
          <a:p>
            <a:pPr lvl="1"/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سكر خماسي الكاربون 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pentose sugar </a:t>
            </a:r>
            <a:endParaRPr lang="en-US" alt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altLang="en-US" sz="36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ribose</a:t>
            </a:r>
            <a:r>
              <a:rPr lang="en-US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الرايبوز</a:t>
            </a:r>
            <a:r>
              <a:rPr lang="ar-IQ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</a:t>
            </a:r>
            <a:r>
              <a:rPr lang="ar-IQ" alt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RNA</a:t>
            </a:r>
          </a:p>
          <a:p>
            <a:pPr lvl="2"/>
            <a:r>
              <a:rPr lang="en-US" altLang="en-US" sz="3600" b="1" u="sng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deoxyribose</a:t>
            </a:r>
            <a:r>
              <a:rPr lang="en-US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IQ" alt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الرايبوز</a:t>
            </a:r>
            <a:r>
              <a:rPr lang="ar-IQ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المنقوص الأوكسجين في </a:t>
            </a:r>
            <a:r>
              <a:rPr lang="ar-IQ" alt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ar-IQ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</a:t>
            </a:r>
          </a:p>
          <a:p>
            <a:pPr lvl="1"/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مجموعة فوسفات 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phosphate (PO</a:t>
            </a:r>
            <a:r>
              <a:rPr lang="en-US" altLang="en-US" sz="40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group</a:t>
            </a:r>
            <a:r>
              <a:rPr lang="ar-IQ" alt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3">
              <a:buNone/>
            </a:pPr>
            <a:endParaRPr lang="ar-IQ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أنواع النيوكليوتيدات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nucleotides</a:t>
            </a:r>
            <a:b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en-US" dirty="0"/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nucleotides</a:t>
            </a:r>
            <a:endParaRPr lang="ar-IQ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يوجد نوعان رئيسيان من </a:t>
            </a:r>
            <a:r>
              <a:rPr lang="ar-IQ" altLang="en-US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النيوكليوتيدات اعتمادا على عدد الحلقات في القواعد </a:t>
            </a:r>
            <a:r>
              <a:rPr lang="ar-IQ" altLang="en-US" sz="51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النتروحينية</a:t>
            </a:r>
            <a:r>
              <a:rPr lang="ar-IQ" altLang="en-US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sz="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</a:p>
          <a:p>
            <a:pPr marL="342900" lvl="2" indent="-342900">
              <a:buNone/>
            </a:pPr>
            <a:r>
              <a:rPr lang="ar-IQ" sz="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ar-IQ" sz="6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البيورينات</a:t>
            </a:r>
            <a:r>
              <a:rPr lang="en-US" altLang="en-US" sz="6700" dirty="0">
                <a:solidFill>
                  <a:srgbClr val="CC0000"/>
                </a:solidFill>
              </a:rPr>
              <a:t>purines</a:t>
            </a:r>
            <a:r>
              <a:rPr lang="en-US" altLang="en-US" sz="6700" u="sng" dirty="0">
                <a:solidFill>
                  <a:srgbClr val="CC0000"/>
                </a:solidFill>
              </a:rPr>
              <a:t> </a:t>
            </a:r>
            <a:r>
              <a:rPr lang="ar-IQ" sz="6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مؤلفة من حلقتين </a:t>
            </a:r>
            <a:r>
              <a:rPr lang="en-US" altLang="en-US" sz="6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double ring N    base </a:t>
            </a:r>
            <a:r>
              <a:rPr lang="ar-IQ" sz="6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ومن أمثلتها :</a:t>
            </a:r>
          </a:p>
          <a:p>
            <a:pPr marL="342900" lvl="2" indent="-342900"/>
            <a:r>
              <a:rPr lang="ar-IQ" sz="51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الادنين</a:t>
            </a:r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5100" u="sng" dirty="0">
                <a:solidFill>
                  <a:srgbClr val="CC0000"/>
                </a:solidFill>
              </a:rPr>
              <a:t>adenine (A)</a:t>
            </a:r>
          </a:p>
          <a:p>
            <a:pPr marL="342900" lvl="2" indent="-342900"/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والجوانين </a:t>
            </a:r>
            <a:r>
              <a:rPr lang="en-US" altLang="en-US" sz="5100" u="sng" dirty="0">
                <a:solidFill>
                  <a:srgbClr val="CC0000"/>
                </a:solidFill>
              </a:rPr>
              <a:t>guanine (G)</a:t>
            </a:r>
            <a:r>
              <a:rPr lang="en-US" altLang="en-US" sz="5100" dirty="0"/>
              <a:t> </a:t>
            </a:r>
          </a:p>
          <a:p>
            <a:pPr>
              <a:buNone/>
            </a:pPr>
            <a:endParaRPr lang="ar-IQ" sz="5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2" indent="-342900">
              <a:buFontTx/>
              <a:buChar char="-"/>
            </a:pPr>
            <a:r>
              <a:rPr lang="ar-IQ" sz="5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البايريميدينات</a:t>
            </a:r>
            <a:r>
              <a:rPr lang="en-US" altLang="en-US" sz="5900" u="sng" dirty="0">
                <a:solidFill>
                  <a:srgbClr val="CC0000"/>
                </a:solidFill>
              </a:rPr>
              <a:t>pyrimidines</a:t>
            </a:r>
            <a:r>
              <a:rPr lang="ar-IQ" sz="5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: مؤلفة من حلقة واحدة  </a:t>
            </a:r>
            <a:r>
              <a:rPr lang="en-US" sz="5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en-US" altLang="en-US" sz="5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single ring N base</a:t>
            </a:r>
            <a:r>
              <a:rPr lang="en-US" altLang="en-US" sz="5900" dirty="0"/>
              <a:t> </a:t>
            </a:r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ومن أمثلتها  :</a:t>
            </a:r>
            <a:endParaRPr lang="en-US" altLang="en-US" sz="5100" dirty="0">
              <a:solidFill>
                <a:srgbClr val="000000"/>
              </a:solidFill>
            </a:endParaRPr>
          </a:p>
          <a:p>
            <a:r>
              <a:rPr lang="ar-IQ" sz="6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</a:t>
            </a:r>
            <a:r>
              <a:rPr lang="ar-IQ" sz="51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السايتوسين</a:t>
            </a:r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sz="5100" u="sng" dirty="0">
                <a:solidFill>
                  <a:srgbClr val="CC0000"/>
                </a:solidFill>
              </a:rPr>
              <a:t>cytosine (C)</a:t>
            </a:r>
          </a:p>
          <a:p>
            <a:pPr lvl="2"/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والثايمين </a:t>
            </a:r>
            <a:r>
              <a:rPr lang="en-US" altLang="en-US" sz="5100" u="sng" dirty="0">
                <a:solidFill>
                  <a:srgbClr val="CC0000"/>
                </a:solidFill>
              </a:rPr>
              <a:t>thymine (T)</a:t>
            </a:r>
          </a:p>
          <a:p>
            <a:pPr lvl="2"/>
            <a:r>
              <a:rPr lang="ar-IQ" sz="5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واليوراسيل </a:t>
            </a:r>
            <a:r>
              <a:rPr lang="en-US" altLang="en-US" sz="5100" u="sng" dirty="0">
                <a:solidFill>
                  <a:srgbClr val="CC0000"/>
                </a:solidFill>
              </a:rPr>
              <a:t>uracil (U)</a:t>
            </a:r>
            <a:r>
              <a:rPr lang="ar-IQ" altLang="en-US" sz="5100" u="sng" dirty="0">
                <a:solidFill>
                  <a:srgbClr val="CC0000"/>
                </a:solidFill>
              </a:rPr>
              <a:t> </a:t>
            </a:r>
            <a:endParaRPr lang="en-US" altLang="en-US" sz="5100" u="sng" dirty="0">
              <a:solidFill>
                <a:srgbClr val="CC0000"/>
              </a:solidFill>
            </a:endParaRPr>
          </a:p>
          <a:p>
            <a:pPr>
              <a:buFontTx/>
              <a:buChar char="-"/>
            </a:pP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أنواع القواعد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النتروجينية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altLang="en-US" dirty="0"/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Types of nitrogen bases</a:t>
            </a:r>
            <a:endParaRPr lang="ar-IQ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500" t="33997" r="52200" b="35211"/>
          <a:stretch>
            <a:fillRect/>
          </a:stretch>
        </p:blipFill>
        <p:spPr bwMode="auto">
          <a:xfrm>
            <a:off x="755576" y="1700808"/>
            <a:ext cx="777686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4500" r="52200" b="66779"/>
          <a:stretch>
            <a:fillRect/>
          </a:stretch>
        </p:blipFill>
        <p:spPr bwMode="auto">
          <a:xfrm>
            <a:off x="683568" y="3717032"/>
            <a:ext cx="792088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القواعد </a:t>
            </a:r>
            <a:r>
              <a:rPr lang="ar-IQ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النتروجينية</a:t>
            </a:r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في الحامض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endParaRPr lang="ar-IQ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00200"/>
            <a:ext cx="77048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كيفية ارتباط عناصر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النيوكليوتيدة </a:t>
            </a:r>
            <a:r>
              <a:rPr lang="ar-IQ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وتكوين الحامض النووي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ar-IQ" dirty="0"/>
              <a:t>يتكون الحامض النووي من ارتباط عدد كبير من الوحدات الأولية ا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لمسماة النيوكليوتيدة لتكوين بوليمر الحامض النووي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Nucleic polymer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 تتكون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النيوكليوتيدة نتيجة  :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ar-IQ" dirty="0"/>
              <a:t>ارتباط السكر الخماسي مع مجموعة الفوسفات بروابط الفوسفوداي استر </a:t>
            </a:r>
            <a:r>
              <a:rPr lang="en-US" altLang="en-US" dirty="0">
                <a:solidFill>
                  <a:srgbClr val="7030A0"/>
                </a:solidFill>
              </a:rPr>
              <a:t>phosphodiester bond</a:t>
            </a:r>
            <a:r>
              <a:rPr lang="ar-IQ" altLang="en-US" dirty="0">
                <a:solidFill>
                  <a:srgbClr val="7030A0"/>
                </a:solidFill>
              </a:rPr>
              <a:t> </a:t>
            </a:r>
            <a:r>
              <a:rPr lang="ar-IQ" altLang="en-US" dirty="0"/>
              <a:t>بذرة الكربون رقم </a:t>
            </a:r>
            <a:r>
              <a:rPr lang="en-US" altLang="en-US" dirty="0"/>
              <a:t> 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en-US" altLang="en-US" dirty="0"/>
              <a:t> </a:t>
            </a:r>
            <a:r>
              <a:rPr lang="ar-IQ" dirty="0"/>
              <a:t>لتكوين ما يدعى </a:t>
            </a:r>
            <a:r>
              <a:rPr lang="ar-IQ" dirty="0" err="1">
                <a:ln>
                  <a:solidFill>
                    <a:sysClr val="windowText" lastClr="000000"/>
                  </a:solidFill>
                </a:ln>
              </a:rPr>
              <a:t>بالنيوكليوسيدة</a:t>
            </a:r>
            <a:r>
              <a:rPr lang="ar-IQ" dirty="0"/>
              <a:t> 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nucleoside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,وهي تمثل</a:t>
            </a:r>
            <a:r>
              <a:rPr lang="ar-IQ" dirty="0"/>
              <a:t> العمود الفقري </a:t>
            </a:r>
            <a:r>
              <a:rPr lang="en-US" dirty="0"/>
              <a:t> </a:t>
            </a:r>
            <a:r>
              <a:rPr lang="en-US" altLang="en-US" dirty="0">
                <a:solidFill>
                  <a:srgbClr val="7030A0"/>
                </a:solidFill>
              </a:rPr>
              <a:t>Backbone</a:t>
            </a:r>
            <a:r>
              <a:rPr lang="ar-IQ" altLang="en-US" dirty="0">
                <a:solidFill>
                  <a:srgbClr val="7030A0"/>
                </a:solidFill>
              </a:rPr>
              <a:t> للسلسلة .                           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Nucleoside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ar-IQ" altLang="en-US" dirty="0">
                <a:solidFill>
                  <a:srgbClr val="7030A0"/>
                </a:solidFill>
              </a:rPr>
              <a:t> </a:t>
            </a:r>
            <a:r>
              <a:rPr lang="en-US" altLang="en-US" dirty="0">
                <a:solidFill>
                  <a:srgbClr val="7030A0"/>
                </a:solidFill>
              </a:rPr>
              <a:t>P+S=</a:t>
            </a:r>
            <a:endParaRPr lang="ar-IQ" dirty="0"/>
          </a:p>
          <a:p>
            <a:pPr algn="just"/>
            <a:r>
              <a:rPr lang="ar-IQ" dirty="0"/>
              <a:t>تتكون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النيوكليوتيدة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nucleotide </a:t>
            </a:r>
            <a:r>
              <a:rPr lang="ar-IQ" altLang="en-US" dirty="0"/>
              <a:t>من ارتباط </a:t>
            </a:r>
            <a:r>
              <a:rPr lang="ar-IQ" dirty="0" err="1">
                <a:ln>
                  <a:solidFill>
                    <a:sysClr val="windowText" lastClr="000000"/>
                  </a:solidFill>
                </a:ln>
              </a:rPr>
              <a:t>النيوكليوسيدة</a:t>
            </a:r>
            <a:r>
              <a:rPr lang="ar-IQ" dirty="0"/>
              <a:t> </a:t>
            </a:r>
            <a:r>
              <a:rPr lang="ar-IQ" altLang="en-US" dirty="0"/>
              <a:t>بالقاعدة </a:t>
            </a:r>
            <a:r>
              <a:rPr lang="ar-IQ" altLang="en-US" dirty="0" err="1"/>
              <a:t>النتروجينية</a:t>
            </a:r>
            <a:r>
              <a:rPr lang="ar-IQ" altLang="en-US" dirty="0"/>
              <a:t>  .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nucleotide</a:t>
            </a:r>
            <a:r>
              <a:rPr lang="ar-IQ" altLang="en-US" dirty="0"/>
              <a:t> </a:t>
            </a:r>
            <a:r>
              <a:rPr lang="en-US" altLang="en-US" dirty="0">
                <a:solidFill>
                  <a:srgbClr val="7030A0"/>
                </a:solidFill>
              </a:rPr>
              <a:t> P+S+ N= </a:t>
            </a:r>
            <a:endParaRPr lang="ar-IQ" altLang="en-US" dirty="0"/>
          </a:p>
          <a:p>
            <a:pPr algn="just"/>
            <a:r>
              <a:rPr lang="ar-IQ" altLang="en-US" dirty="0"/>
              <a:t>ترتبط القاعدة النتروجينية بالسكر الخماسي بذرة الكربون رقم 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1´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.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ar-IQ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تركيب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نيوكليوتيدة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IQ" alt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DNA </a:t>
            </a:r>
            <a:r>
              <a:rPr lang="ar-IQ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ar-IQ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00808"/>
            <a:ext cx="6516216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l="82800" t="7285" b="14934"/>
          <a:stretch>
            <a:fillRect/>
          </a:stretch>
        </p:blipFill>
        <p:spPr bwMode="auto">
          <a:xfrm>
            <a:off x="395536" y="1700808"/>
            <a:ext cx="2016224" cy="439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>
            <a:off x="4328985" y="324433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endParaRPr lang="ar-IQ" dirty="0"/>
          </a:p>
        </p:txBody>
      </p:sp>
      <p:sp>
        <p:nvSpPr>
          <p:cNvPr id="7" name="مستطيل 6"/>
          <p:cNvSpPr/>
          <p:nvPr/>
        </p:nvSpPr>
        <p:spPr>
          <a:xfrm>
            <a:off x="86155" y="6093296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3´- </a:t>
            </a:r>
            <a:r>
              <a:rPr lang="en-US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</a:t>
            </a:r>
            <a:endParaRPr lang="ar-IQ" dirty="0"/>
          </a:p>
        </p:txBody>
      </p:sp>
      <p:sp>
        <p:nvSpPr>
          <p:cNvPr id="8" name="مستطيل 7"/>
          <p:cNvSpPr/>
          <p:nvPr/>
        </p:nvSpPr>
        <p:spPr>
          <a:xfrm>
            <a:off x="251520" y="76470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5´</a:t>
            </a:r>
            <a:r>
              <a:rPr lang="en-US" alt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P</a:t>
            </a:r>
            <a:endParaRPr lang="ar-IQ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642</Words>
  <Application>Microsoft Office PowerPoint</Application>
  <PresentationFormat>عرض على الشاشة (3:4)‏</PresentationFormat>
  <Paragraphs>72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تركيب المادة الوراثية  DNA  </vt:lpstr>
      <vt:lpstr>خصائص المادة الوراثية  genetic material features</vt:lpstr>
      <vt:lpstr>الأحماض النوويةNucleic Acids </vt:lpstr>
      <vt:lpstr>النيوكليوتيدات Nucleotides </vt:lpstr>
      <vt:lpstr>أنواع النيوكليوتيدات nucleotides  Types of nucleotides</vt:lpstr>
      <vt:lpstr>أنواع القواعد النتروجينية   Types of nitrogen bases</vt:lpstr>
      <vt:lpstr>القواعد النتروجينية في الحامض DNA </vt:lpstr>
      <vt:lpstr>كيفية ارتباط عناصر النيوكليوتيدة وتكوين الحامض النووي</vt:lpstr>
      <vt:lpstr>تركيب نيوكليوتيدة الDNA  </vt:lpstr>
      <vt:lpstr>كيفية تكوين شريط الحامض النووي</vt:lpstr>
      <vt:lpstr>تكوين شريطا ال DNA</vt:lpstr>
      <vt:lpstr>شريط الDNA </vt:lpstr>
      <vt:lpstr>ابرز مميزات شريطي ال DNA  DNA Features of</vt:lpstr>
      <vt:lpstr>شريط الحامض النووي RNA </vt:lpstr>
      <vt:lpstr>تركيب الأحماض النووية DNA, RNA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تركيب ال DNA</dc:title>
  <dc:creator>DR.Ahmed Saker 2O14</dc:creator>
  <cp:lastModifiedBy>ahmed</cp:lastModifiedBy>
  <cp:revision>48</cp:revision>
  <dcterms:created xsi:type="dcterms:W3CDTF">2018-12-17T11:30:54Z</dcterms:created>
  <dcterms:modified xsi:type="dcterms:W3CDTF">2022-03-08T11:40:34Z</dcterms:modified>
</cp:coreProperties>
</file>